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259B"/>
    <a:srgbClr val="2C84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1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0313F8-7612-4306-907B-6BB94227F467}" type="datetimeFigureOut">
              <a:rPr lang="en-US" smtClean="0"/>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C912E-E3CC-4C05-9FBC-2791244F2494}" type="slidenum">
              <a:rPr lang="en-US" smtClean="0"/>
              <a:t>‹#›</a:t>
            </a:fld>
            <a:endParaRPr lang="en-US"/>
          </a:p>
        </p:txBody>
      </p:sp>
    </p:spTree>
    <p:extLst>
      <p:ext uri="{BB962C8B-B14F-4D97-AF65-F5344CB8AC3E}">
        <p14:creationId xmlns:p14="http://schemas.microsoft.com/office/powerpoint/2010/main" val="27536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C912E-E3CC-4C05-9FBC-2791244F2494}" type="slidenum">
              <a:rPr lang="en-US" smtClean="0"/>
              <a:t>5</a:t>
            </a:fld>
            <a:endParaRPr lang="en-US"/>
          </a:p>
        </p:txBody>
      </p:sp>
    </p:spTree>
    <p:extLst>
      <p:ext uri="{BB962C8B-B14F-4D97-AF65-F5344CB8AC3E}">
        <p14:creationId xmlns:p14="http://schemas.microsoft.com/office/powerpoint/2010/main" val="1247426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2066596"/>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7579493"/>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1525068"/>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636646739"/>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1271879"/>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2218158"/>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1472049"/>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87945474"/>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8482774"/>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1535116"/>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90096315"/>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8064672"/>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230896"/>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1297829"/>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771027303"/>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2580136"/>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10/27/2023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330847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30016" y="861391"/>
            <a:ext cx="7050157" cy="1285461"/>
          </a:xfrm>
        </p:spPr>
        <p:txBody>
          <a:bodyPr/>
          <a:lstStyle/>
          <a:p>
            <a:pPr algn="ctr"/>
            <a:r>
              <a:rPr lang="en-US" sz="3200" dirty="0" smtClean="0"/>
              <a:t>GO GREEN WITH</a:t>
            </a:r>
            <a:r>
              <a:rPr lang="en-US" sz="4800" dirty="0" smtClean="0"/>
              <a:t> </a:t>
            </a:r>
            <a:br>
              <a:rPr lang="en-US" sz="4800" dirty="0" smtClean="0"/>
            </a:br>
            <a:r>
              <a:rPr lang="en-US" sz="4800" dirty="0" smtClean="0">
                <a:solidFill>
                  <a:srgbClr val="0070C0"/>
                </a:solidFill>
              </a:rPr>
              <a:t>ELECTRIC</a:t>
            </a:r>
            <a:r>
              <a:rPr lang="en-US" sz="4800" dirty="0" smtClean="0"/>
              <a:t> GREEN</a:t>
            </a:r>
            <a:endParaRPr lang="en-US" sz="4800" dirty="0"/>
          </a:p>
        </p:txBody>
      </p:sp>
      <p:sp>
        <p:nvSpPr>
          <p:cNvPr id="3" name="Subtitle 2"/>
          <p:cNvSpPr>
            <a:spLocks noGrp="1"/>
          </p:cNvSpPr>
          <p:nvPr>
            <p:ph type="subTitle" idx="1"/>
          </p:nvPr>
        </p:nvSpPr>
        <p:spPr/>
        <p:txBody>
          <a:bodyPr/>
          <a:lstStyle/>
          <a:p>
            <a:r>
              <a:rPr lang="en-US" dirty="0" smtClean="0"/>
              <a:t>g</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883" y="0"/>
            <a:ext cx="1867436" cy="156303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288" y="1309686"/>
            <a:ext cx="5548314" cy="554831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0" y="1981200"/>
            <a:ext cx="4876800" cy="48768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2603" y="3154204"/>
            <a:ext cx="3987055" cy="3987055"/>
          </a:xfrm>
          <a:prstGeom prst="rect">
            <a:avLst/>
          </a:prstGeom>
        </p:spPr>
      </p:pic>
    </p:spTree>
    <p:extLst>
      <p:ext uri="{BB962C8B-B14F-4D97-AF65-F5344CB8AC3E}">
        <p14:creationId xmlns:p14="http://schemas.microsoft.com/office/powerpoint/2010/main" val="1318926277"/>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30" y="609600"/>
            <a:ext cx="4056845" cy="665408"/>
          </a:xfrm>
        </p:spPr>
        <p:txBody>
          <a:bodyPr>
            <a:normAutofit fontScale="90000"/>
          </a:bodyPr>
          <a:lstStyle/>
          <a:p>
            <a:r>
              <a:rPr lang="en-US" dirty="0" smtClean="0"/>
              <a:t>About our Company</a:t>
            </a:r>
            <a:br>
              <a:rPr lang="en-US" dirty="0" smtClean="0"/>
            </a:br>
            <a:endParaRPr lang="en-US" dirty="0"/>
          </a:p>
        </p:txBody>
      </p:sp>
      <p:sp>
        <p:nvSpPr>
          <p:cNvPr id="3" name="Content Placeholder 2"/>
          <p:cNvSpPr>
            <a:spLocks noGrp="1"/>
          </p:cNvSpPr>
          <p:nvPr>
            <p:ph idx="1"/>
          </p:nvPr>
        </p:nvSpPr>
        <p:spPr>
          <a:xfrm>
            <a:off x="677334" y="2160589"/>
            <a:ext cx="8415151" cy="3880773"/>
          </a:xfrm>
        </p:spPr>
        <p:txBody>
          <a:bodyPr>
            <a:normAutofit fontScale="92500" lnSpcReduction="10000"/>
          </a:bodyPr>
          <a:lstStyle/>
          <a:p>
            <a:r>
              <a:rPr lang="en-US" dirty="0"/>
              <a:t>Welcome to Electric Green, where innovation meets sustainability. As a pioneering force in the realm of electric mobility and energy solutions, we are dedicated to shaping a cleaner and brighter future for generations to come. Our commitment to eco-conscious technologies and forward-thinking practices drives us to develop cutting-edge electric vehicles and energy storage solutions that are not only efficient and reliable but also environmentally friendly</a:t>
            </a:r>
            <a:r>
              <a:rPr lang="en-US" dirty="0" smtClean="0"/>
              <a:t>.</a:t>
            </a:r>
          </a:p>
          <a:p>
            <a:r>
              <a:rPr lang="en-US" dirty="0" smtClean="0"/>
              <a:t>At </a:t>
            </a:r>
            <a:r>
              <a:rPr lang="en-US" dirty="0"/>
              <a:t>Electric Green, we believe in the power of green energy to transform the way we live and move. With a focus on sustainable development and a passion for innovation, we aim to redefine the possibilities of electric transportation and energy storage. Join us in our mission to drive progress and preserve the planet by exploring our range of electric vehicles, lithium-ion batteries, and innovative energy solutions</a:t>
            </a:r>
            <a:r>
              <a:rPr lang="en-US" dirty="0" smtClean="0"/>
              <a:t>.</a:t>
            </a:r>
          </a:p>
          <a:p>
            <a:r>
              <a:rPr lang="en-US" dirty="0" smtClean="0"/>
              <a:t>Discover </a:t>
            </a:r>
            <a:r>
              <a:rPr lang="en-US" dirty="0"/>
              <a:t>the future of mobility and energy with Electric Green. Together, let's power up for a greener and more sustainable tomorrow.</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46" y="0"/>
            <a:ext cx="1867436" cy="1563037"/>
          </a:xfrm>
          <a:prstGeom prst="rect">
            <a:avLst/>
          </a:prstGeom>
        </p:spPr>
      </p:pic>
      <p:pic>
        <p:nvPicPr>
          <p:cNvPr id="1026" name="Picture 2" descr="Eco Friendly Logo PNG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4025" y="2427667"/>
            <a:ext cx="28479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944762"/>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46" y="0"/>
            <a:ext cx="1677184" cy="1403797"/>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5535150" y="138326"/>
            <a:ext cx="4959048" cy="3292549"/>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294" y="47624"/>
            <a:ext cx="4961604" cy="3473954"/>
          </a:xfrm>
          <a:prstGeom prst="rect">
            <a:avLst/>
          </a:prstGeom>
        </p:spPr>
      </p:pic>
      <p:sp>
        <p:nvSpPr>
          <p:cNvPr id="13" name="TextBox 12"/>
          <p:cNvSpPr txBox="1"/>
          <p:nvPr/>
        </p:nvSpPr>
        <p:spPr>
          <a:xfrm>
            <a:off x="6002738" y="3266031"/>
            <a:ext cx="4249103" cy="3477875"/>
          </a:xfrm>
          <a:prstGeom prst="rect">
            <a:avLst/>
          </a:prstGeom>
          <a:noFill/>
        </p:spPr>
        <p:txBody>
          <a:bodyPr wrap="square" rtlCol="0">
            <a:spAutoFit/>
          </a:bodyPr>
          <a:lstStyle/>
          <a:p>
            <a:pPr algn="ctr"/>
            <a:r>
              <a:rPr lang="en-US" sz="2400" b="1" dirty="0" smtClean="0">
                <a:solidFill>
                  <a:srgbClr val="2C846D"/>
                </a:solidFill>
              </a:rPr>
              <a:t>MODEL</a:t>
            </a:r>
          </a:p>
          <a:p>
            <a:pPr algn="ctr"/>
            <a:r>
              <a:rPr lang="en-US" sz="2400" b="1" dirty="0" smtClean="0">
                <a:solidFill>
                  <a:srgbClr val="0070C0"/>
                </a:solidFill>
              </a:rPr>
              <a:t>DELUX </a:t>
            </a:r>
            <a:r>
              <a:rPr lang="en-US" sz="2400" b="1" dirty="0">
                <a:solidFill>
                  <a:srgbClr val="0070C0"/>
                </a:solidFill>
              </a:rPr>
              <a:t>(MS/SS)</a:t>
            </a:r>
          </a:p>
          <a:p>
            <a:pPr algn="ctr"/>
            <a:r>
              <a:rPr lang="en-US" sz="1400" b="1" dirty="0">
                <a:solidFill>
                  <a:srgbClr val="4F259B"/>
                </a:solidFill>
                <a:latin typeface="Arial" panose="020B0604020202020204" pitchFamily="34" charset="0"/>
                <a:cs typeface="Arial" panose="020B0604020202020204" pitchFamily="34" charset="0"/>
              </a:rPr>
              <a:t>TECHNICAL SPECIFICATIONS</a:t>
            </a:r>
          </a:p>
          <a:p>
            <a:r>
              <a:rPr lang="en-US" sz="1400" b="1" dirty="0" smtClean="0">
                <a:latin typeface="Arial" panose="020B0604020202020204" pitchFamily="34" charset="0"/>
                <a:cs typeface="Arial" panose="020B0604020202020204" pitchFamily="34" charset="0"/>
              </a:rPr>
              <a:t>MOTOR          – 1000W 999 BLDC MOTOR</a:t>
            </a:r>
          </a:p>
          <a:p>
            <a:r>
              <a:rPr lang="en-US" sz="1400" b="1" dirty="0" smtClean="0">
                <a:latin typeface="Arial" panose="020B0604020202020204" pitchFamily="34" charset="0"/>
                <a:cs typeface="Arial" panose="020B0604020202020204" pitchFamily="34" charset="0"/>
              </a:rPr>
              <a:t>CONTROLLER – 48W, DC BRUSHLESS</a:t>
            </a:r>
          </a:p>
          <a:p>
            <a:r>
              <a:rPr lang="en-US" sz="1400" b="1" dirty="0" smtClean="0">
                <a:latin typeface="Arial" panose="020B0604020202020204" pitchFamily="34" charset="0"/>
                <a:cs typeface="Arial" panose="020B0604020202020204" pitchFamily="34" charset="0"/>
              </a:rPr>
              <a:t>MAX SPEED    – 25 KMS/</a:t>
            </a:r>
            <a:r>
              <a:rPr lang="en-US" sz="1400" b="1" dirty="0" err="1" smtClean="0">
                <a:latin typeface="Arial" panose="020B0604020202020204" pitchFamily="34" charset="0"/>
                <a:cs typeface="Arial" panose="020B0604020202020204" pitchFamily="34" charset="0"/>
              </a:rPr>
              <a:t>hr</a:t>
            </a:r>
            <a:endParaRPr lang="en-US" sz="1400" b="1" dirty="0" smtClean="0">
              <a:latin typeface="Arial" panose="020B0604020202020204" pitchFamily="34" charset="0"/>
              <a:cs typeface="Arial" panose="020B0604020202020204" pitchFamily="34" charset="0"/>
            </a:endParaRPr>
          </a:p>
          <a:p>
            <a:r>
              <a:rPr lang="en-US" sz="1400" b="1" dirty="0" smtClean="0">
                <a:latin typeface="Arial" panose="020B0604020202020204" pitchFamily="34" charset="0"/>
                <a:cs typeface="Arial" panose="020B0604020202020204" pitchFamily="34" charset="0"/>
              </a:rPr>
              <a:t>DIMENSIONS   – 2762X990X1790MM</a:t>
            </a:r>
          </a:p>
          <a:p>
            <a:r>
              <a:rPr lang="en-US" sz="1400" b="1" dirty="0" smtClean="0">
                <a:latin typeface="Arial" panose="020B0604020202020204" pitchFamily="34" charset="0"/>
                <a:cs typeface="Arial" panose="020B0604020202020204" pitchFamily="34" charset="0"/>
              </a:rPr>
              <a:t>TYRE              – 3-75-12 (BEDROCK SUPREME)         </a:t>
            </a:r>
          </a:p>
          <a:p>
            <a:r>
              <a:rPr lang="en-US" sz="1400" b="1" dirty="0" smtClean="0">
                <a:latin typeface="Arial" panose="020B0604020202020204" pitchFamily="34" charset="0"/>
                <a:cs typeface="Arial" panose="020B0604020202020204" pitchFamily="34" charset="0"/>
              </a:rPr>
              <a:t>                          LIFE TIME WARRANTY</a:t>
            </a:r>
          </a:p>
          <a:p>
            <a:r>
              <a:rPr lang="en-US" sz="1400" b="1" dirty="0" smtClean="0">
                <a:latin typeface="Arial" panose="020B0604020202020204" pitchFamily="34" charset="0"/>
                <a:cs typeface="Arial" panose="020B0604020202020204" pitchFamily="34" charset="0"/>
              </a:rPr>
              <a:t>SHOKERS        – 31 inches 43mm</a:t>
            </a:r>
          </a:p>
          <a:p>
            <a:r>
              <a:rPr lang="en-US" sz="1400" b="1" dirty="0" smtClean="0">
                <a:latin typeface="Arial" panose="020B0604020202020204" pitchFamily="34" charset="0"/>
                <a:cs typeface="Arial" panose="020B0604020202020204" pitchFamily="34" charset="0"/>
              </a:rPr>
              <a:t>RANGE/CHARGE – 100-110 </a:t>
            </a:r>
            <a:r>
              <a:rPr lang="en-US" sz="1400" b="1" dirty="0" err="1" smtClean="0">
                <a:latin typeface="Arial" panose="020B0604020202020204" pitchFamily="34" charset="0"/>
                <a:cs typeface="Arial" panose="020B0604020202020204" pitchFamily="34" charset="0"/>
              </a:rPr>
              <a:t>kms</a:t>
            </a:r>
            <a:endParaRPr lang="en-US" sz="1400" b="1" dirty="0" smtClean="0">
              <a:latin typeface="Arial" panose="020B0604020202020204" pitchFamily="34" charset="0"/>
              <a:cs typeface="Arial" panose="020B0604020202020204" pitchFamily="34" charset="0"/>
            </a:endParaRPr>
          </a:p>
          <a:p>
            <a:r>
              <a:rPr lang="en-US" sz="1400" b="1" dirty="0" smtClean="0">
                <a:latin typeface="Arial" panose="020B0604020202020204" pitchFamily="34" charset="0"/>
                <a:cs typeface="Arial" panose="020B0604020202020204" pitchFamily="34" charset="0"/>
              </a:rPr>
              <a:t>ROOF              – CR METAL</a:t>
            </a:r>
          </a:p>
          <a:p>
            <a:r>
              <a:rPr lang="en-US" sz="1400" b="1" dirty="0" smtClean="0">
                <a:latin typeface="Arial" panose="020B0604020202020204" pitchFamily="34" charset="0"/>
                <a:cs typeface="Arial" panose="020B0604020202020204" pitchFamily="34" charset="0"/>
              </a:rPr>
              <a:t>LOAD CAPACITY – 360+40Kg OR 4+1 PERSON</a:t>
            </a:r>
          </a:p>
          <a:p>
            <a:r>
              <a:rPr lang="en-US" sz="1400" b="1" dirty="0" smtClean="0">
                <a:latin typeface="Arial" panose="020B0604020202020204" pitchFamily="34" charset="0"/>
                <a:cs typeface="Arial" panose="020B0604020202020204" pitchFamily="34" charset="0"/>
              </a:rPr>
              <a:t>CHARGER           – 48/18 EASTMAN</a:t>
            </a:r>
            <a:endParaRPr lang="en-US" sz="1400" b="1" dirty="0">
              <a:latin typeface="Arial" panose="020B0604020202020204" pitchFamily="34" charset="0"/>
              <a:cs typeface="Arial" panose="020B0604020202020204" pitchFamily="34" charset="0"/>
            </a:endParaRPr>
          </a:p>
        </p:txBody>
      </p:sp>
      <p:sp>
        <p:nvSpPr>
          <p:cNvPr id="15" name="TextBox 14"/>
          <p:cNvSpPr txBox="1"/>
          <p:nvPr/>
        </p:nvSpPr>
        <p:spPr>
          <a:xfrm>
            <a:off x="632003" y="2956541"/>
            <a:ext cx="4292290" cy="3939540"/>
          </a:xfrm>
          <a:prstGeom prst="rect">
            <a:avLst/>
          </a:prstGeom>
          <a:noFill/>
        </p:spPr>
        <p:txBody>
          <a:bodyPr wrap="square" rtlCol="0">
            <a:spAutoFit/>
          </a:bodyPr>
          <a:lstStyle/>
          <a:p>
            <a:pPr algn="ctr"/>
            <a:r>
              <a:rPr lang="en-US" sz="2000" b="1" dirty="0" smtClean="0">
                <a:solidFill>
                  <a:schemeClr val="accent2">
                    <a:lumMod val="75000"/>
                  </a:schemeClr>
                </a:solidFill>
              </a:rPr>
              <a:t>MODEL</a:t>
            </a:r>
          </a:p>
          <a:p>
            <a:pPr algn="ctr"/>
            <a:r>
              <a:rPr lang="en-US" sz="2000" b="1" dirty="0" smtClean="0">
                <a:solidFill>
                  <a:srgbClr val="0070C0"/>
                </a:solidFill>
              </a:rPr>
              <a:t>DELUXE EXTRA POWER (MS/SS)</a:t>
            </a:r>
          </a:p>
          <a:p>
            <a:pPr algn="ctr"/>
            <a:r>
              <a:rPr lang="en-US" sz="1400" b="1" dirty="0" smtClean="0">
                <a:solidFill>
                  <a:srgbClr val="4F259B"/>
                </a:solidFill>
                <a:latin typeface="Arial" panose="020B0604020202020204" pitchFamily="34" charset="0"/>
                <a:cs typeface="Arial" panose="020B0604020202020204" pitchFamily="34" charset="0"/>
              </a:rPr>
              <a:t>TECHNICAL SPECIFICATION</a:t>
            </a:r>
          </a:p>
          <a:p>
            <a:r>
              <a:rPr lang="en-US" sz="1400" b="1" dirty="0" smtClean="0">
                <a:latin typeface="Arial" panose="020B0604020202020204" pitchFamily="34" charset="0"/>
                <a:cs typeface="Arial" panose="020B0604020202020204" pitchFamily="34" charset="0"/>
              </a:rPr>
              <a:t>MOTOR            – 1000W BLDC MOTOR</a:t>
            </a:r>
          </a:p>
          <a:p>
            <a:r>
              <a:rPr lang="en-US" sz="1400" b="1" dirty="0" smtClean="0">
                <a:latin typeface="Arial" panose="020B0604020202020204" pitchFamily="34" charset="0"/>
                <a:cs typeface="Arial" panose="020B0604020202020204" pitchFamily="34" charset="0"/>
              </a:rPr>
              <a:t>SPEEDOMETER – INDIAN METER</a:t>
            </a:r>
          </a:p>
          <a:p>
            <a:r>
              <a:rPr lang="en-US" sz="1400" b="1" dirty="0" smtClean="0">
                <a:latin typeface="Arial" panose="020B0604020202020204" pitchFamily="34" charset="0"/>
                <a:cs typeface="Arial" panose="020B0604020202020204" pitchFamily="34" charset="0"/>
              </a:rPr>
              <a:t>LIGHTS            – LED HEADLIGHT WITH DRL</a:t>
            </a:r>
          </a:p>
          <a:p>
            <a:r>
              <a:rPr lang="en-US" sz="1400" b="1" dirty="0" smtClean="0">
                <a:latin typeface="Arial" panose="020B0604020202020204" pitchFamily="34" charset="0"/>
                <a:cs typeface="Arial" panose="020B0604020202020204" pitchFamily="34" charset="0"/>
              </a:rPr>
              <a:t>CONTROLLER   – 24 TUBES, DC BRUSHLESS</a:t>
            </a:r>
          </a:p>
          <a:p>
            <a:r>
              <a:rPr lang="en-US" sz="1400" b="1" dirty="0" smtClean="0">
                <a:latin typeface="Arial" panose="020B0604020202020204" pitchFamily="34" charset="0"/>
                <a:cs typeface="Arial" panose="020B0604020202020204" pitchFamily="34" charset="0"/>
              </a:rPr>
              <a:t>MAX SPEED      – 25Kms/</a:t>
            </a:r>
            <a:r>
              <a:rPr lang="en-US" sz="1400" b="1" dirty="0" err="1" smtClean="0">
                <a:latin typeface="Arial" panose="020B0604020202020204" pitchFamily="34" charset="0"/>
                <a:cs typeface="Arial" panose="020B0604020202020204" pitchFamily="34" charset="0"/>
              </a:rPr>
              <a:t>hr</a:t>
            </a:r>
            <a:endParaRPr lang="en-US" sz="1400" b="1" dirty="0" smtClean="0">
              <a:latin typeface="Arial" panose="020B0604020202020204" pitchFamily="34" charset="0"/>
              <a:cs typeface="Arial" panose="020B0604020202020204" pitchFamily="34" charset="0"/>
            </a:endParaRPr>
          </a:p>
          <a:p>
            <a:r>
              <a:rPr lang="en-US" sz="1400" b="1" dirty="0" smtClean="0">
                <a:latin typeface="Arial" panose="020B0604020202020204" pitchFamily="34" charset="0"/>
                <a:cs typeface="Arial" panose="020B0604020202020204" pitchFamily="34" charset="0"/>
              </a:rPr>
              <a:t>DIMENSIONS     – 2762X990X1790MM</a:t>
            </a:r>
          </a:p>
          <a:p>
            <a:r>
              <a:rPr lang="en-US" sz="1400" b="1" dirty="0" smtClean="0">
                <a:latin typeface="Arial" panose="020B0604020202020204" pitchFamily="34" charset="0"/>
                <a:cs typeface="Arial" panose="020B0604020202020204" pitchFamily="34" charset="0"/>
              </a:rPr>
              <a:t>TYRES              – 3-75-12 (BEDROCK SUPREME) </a:t>
            </a:r>
            <a:r>
              <a:rPr lang="en-US" sz="1400" b="1" dirty="0" smtClean="0">
                <a:latin typeface="Arial" panose="020B0604020202020204" pitchFamily="34" charset="0"/>
                <a:cs typeface="Arial" panose="020B0604020202020204" pitchFamily="34" charset="0"/>
              </a:rPr>
              <a:t>           </a:t>
            </a:r>
            <a:endParaRPr lang="en-US" sz="1400" b="1" dirty="0" smtClean="0">
              <a:latin typeface="Arial" panose="020B0604020202020204" pitchFamily="34" charset="0"/>
              <a:cs typeface="Arial" panose="020B0604020202020204" pitchFamily="34" charset="0"/>
            </a:endParaRPr>
          </a:p>
          <a:p>
            <a:r>
              <a:rPr lang="en-US" sz="1400" b="1" dirty="0" smtClean="0">
                <a:latin typeface="Arial" panose="020B0604020202020204" pitchFamily="34" charset="0"/>
                <a:cs typeface="Arial" panose="020B0604020202020204" pitchFamily="34" charset="0"/>
              </a:rPr>
              <a:t>                           LIFE TIME WARRANTY</a:t>
            </a:r>
          </a:p>
          <a:p>
            <a:r>
              <a:rPr lang="en-US" sz="1400" b="1" dirty="0" smtClean="0">
                <a:latin typeface="Arial" panose="020B0604020202020204" pitchFamily="34" charset="0"/>
                <a:cs typeface="Arial" panose="020B0604020202020204" pitchFamily="34" charset="0"/>
              </a:rPr>
              <a:t>SHOCKER          – 31 inches 43 mm</a:t>
            </a:r>
          </a:p>
          <a:p>
            <a:r>
              <a:rPr lang="en-US" sz="1400" b="1" dirty="0" smtClean="0">
                <a:latin typeface="Arial" panose="020B0604020202020204" pitchFamily="34" charset="0"/>
                <a:cs typeface="Arial" panose="020B0604020202020204" pitchFamily="34" charset="0"/>
              </a:rPr>
              <a:t>RANGE/CHARGE – 110-120 </a:t>
            </a:r>
            <a:r>
              <a:rPr lang="en-US" sz="1400" b="1" dirty="0" err="1" smtClean="0">
                <a:latin typeface="Arial" panose="020B0604020202020204" pitchFamily="34" charset="0"/>
                <a:cs typeface="Arial" panose="020B0604020202020204" pitchFamily="34" charset="0"/>
              </a:rPr>
              <a:t>Kms</a:t>
            </a:r>
            <a:endParaRPr lang="en-US" sz="1400" b="1" dirty="0" smtClean="0">
              <a:latin typeface="Arial" panose="020B0604020202020204" pitchFamily="34" charset="0"/>
              <a:cs typeface="Arial" panose="020B0604020202020204" pitchFamily="34" charset="0"/>
            </a:endParaRPr>
          </a:p>
          <a:p>
            <a:r>
              <a:rPr lang="en-US" sz="1400" b="1" dirty="0" smtClean="0">
                <a:latin typeface="Arial" panose="020B0604020202020204" pitchFamily="34" charset="0"/>
                <a:cs typeface="Arial" panose="020B0604020202020204" pitchFamily="34" charset="0"/>
              </a:rPr>
              <a:t>ACCELERATORE – HAND/FOOT</a:t>
            </a:r>
          </a:p>
          <a:p>
            <a:r>
              <a:rPr lang="en-US" sz="1400" b="1" dirty="0" smtClean="0">
                <a:latin typeface="Arial" panose="020B0604020202020204" pitchFamily="34" charset="0"/>
                <a:cs typeface="Arial" panose="020B0604020202020204" pitchFamily="34" charset="0"/>
              </a:rPr>
              <a:t>ROOF                – HEAVY ROOF METAL</a:t>
            </a:r>
          </a:p>
          <a:p>
            <a:r>
              <a:rPr lang="en-US" sz="1400" b="1" dirty="0" smtClean="0">
                <a:latin typeface="Arial" panose="020B0604020202020204" pitchFamily="34" charset="0"/>
                <a:cs typeface="Arial" panose="020B0604020202020204" pitchFamily="34" charset="0"/>
              </a:rPr>
              <a:t>LOAD CAPACITY – 360+40kg OR 4+1 PERSON</a:t>
            </a:r>
          </a:p>
          <a:p>
            <a:r>
              <a:rPr lang="en-US" sz="1400" b="1" dirty="0" smtClean="0">
                <a:latin typeface="Arial" panose="020B0604020202020204" pitchFamily="34" charset="0"/>
                <a:cs typeface="Arial" panose="020B0604020202020204" pitchFamily="34" charset="0"/>
              </a:rPr>
              <a:t>CHARGER           – 48/18 EASTMAN</a:t>
            </a:r>
          </a:p>
        </p:txBody>
      </p:sp>
    </p:spTree>
    <p:extLst>
      <p:ext uri="{BB962C8B-B14F-4D97-AF65-F5344CB8AC3E}">
        <p14:creationId xmlns:p14="http://schemas.microsoft.com/office/powerpoint/2010/main" val="184957213"/>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577" y="-90152"/>
            <a:ext cx="1677184" cy="140379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3505" y="2430351"/>
            <a:ext cx="4762500" cy="47625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4564" y="-777884"/>
            <a:ext cx="4762500" cy="4762500"/>
          </a:xfrm>
          <a:prstGeom prst="rect">
            <a:avLst/>
          </a:prstGeom>
        </p:spPr>
      </p:pic>
      <p:sp>
        <p:nvSpPr>
          <p:cNvPr id="5" name="TextBox 4"/>
          <p:cNvSpPr txBox="1"/>
          <p:nvPr/>
        </p:nvSpPr>
        <p:spPr>
          <a:xfrm>
            <a:off x="1146220" y="776380"/>
            <a:ext cx="5569309" cy="5601533"/>
          </a:xfrm>
          <a:prstGeom prst="rect">
            <a:avLst/>
          </a:prstGeom>
          <a:noFill/>
        </p:spPr>
        <p:txBody>
          <a:bodyPr wrap="square" rtlCol="0">
            <a:spAutoFit/>
          </a:bodyPr>
          <a:lstStyle/>
          <a:p>
            <a:r>
              <a:rPr lang="en-US" sz="3600" b="1" dirty="0" smtClean="0">
                <a:solidFill>
                  <a:schemeClr val="accent2">
                    <a:lumMod val="75000"/>
                  </a:schemeClr>
                </a:solidFill>
              </a:rPr>
              <a:t>MODEL</a:t>
            </a:r>
          </a:p>
          <a:p>
            <a:r>
              <a:rPr lang="en-US" sz="3200" dirty="0" smtClean="0">
                <a:solidFill>
                  <a:srgbClr val="0070C0"/>
                </a:solidFill>
              </a:rPr>
              <a:t>LOADER AND BOX LOADER</a:t>
            </a:r>
          </a:p>
          <a:p>
            <a:r>
              <a:rPr lang="en-US" sz="2000" b="1" dirty="0" smtClean="0">
                <a:solidFill>
                  <a:srgbClr val="4F259B"/>
                </a:solidFill>
              </a:rPr>
              <a:t>TECHNICAL SPECIFICATIONS</a:t>
            </a:r>
          </a:p>
          <a:p>
            <a:r>
              <a:rPr lang="en-US" b="1" dirty="0" smtClean="0"/>
              <a:t>CARGO BOX-48X72X24 – CABINE LIGHT FOR </a:t>
            </a:r>
          </a:p>
          <a:p>
            <a:r>
              <a:rPr lang="en-US" b="1" dirty="0" smtClean="0"/>
              <a:t>                                     DRIVER MATTING</a:t>
            </a:r>
          </a:p>
          <a:p>
            <a:r>
              <a:rPr lang="en-US" b="1" dirty="0" smtClean="0"/>
              <a:t>MOTOR                        – 1250 WATT</a:t>
            </a:r>
          </a:p>
          <a:p>
            <a:r>
              <a:rPr lang="en-US" b="1" dirty="0" smtClean="0"/>
              <a:t>EXTRA SPACE BELOW</a:t>
            </a:r>
          </a:p>
          <a:p>
            <a:r>
              <a:rPr lang="en-US" b="1" dirty="0" smtClean="0"/>
              <a:t> THE                            – TOOL KIT</a:t>
            </a:r>
          </a:p>
          <a:p>
            <a:r>
              <a:rPr lang="en-US" b="1" dirty="0" smtClean="0"/>
              <a:t>CARGO BOX (DALA)      – REMOTE CENTER </a:t>
            </a:r>
          </a:p>
          <a:p>
            <a:r>
              <a:rPr lang="en-US" b="1" dirty="0" smtClean="0"/>
              <a:t>                                     LOCKING FIRE CYLINDER</a:t>
            </a:r>
          </a:p>
          <a:p>
            <a:r>
              <a:rPr lang="en-US" b="1" dirty="0" smtClean="0"/>
              <a:t>TYRE’S SIZE 3.75X12    – FM &amp; FRONT SS GLASS</a:t>
            </a:r>
          </a:p>
          <a:p>
            <a:r>
              <a:rPr lang="en-US" b="1" dirty="0" smtClean="0"/>
              <a:t>REAR SHOCKER WITH </a:t>
            </a:r>
          </a:p>
          <a:p>
            <a:r>
              <a:rPr lang="en-US" b="1" dirty="0" smtClean="0"/>
              <a:t>HEAVY KAMANI             – JACK</a:t>
            </a:r>
          </a:p>
          <a:p>
            <a:r>
              <a:rPr lang="en-US" b="1" dirty="0" smtClean="0"/>
              <a:t>50 AMP CHARGING </a:t>
            </a:r>
          </a:p>
          <a:p>
            <a:r>
              <a:rPr lang="en-US" b="1" dirty="0" smtClean="0"/>
              <a:t>SOCKET                        – WATER BOTTEL HOLDER</a:t>
            </a:r>
          </a:p>
          <a:p>
            <a:r>
              <a:rPr lang="en-US" b="1" dirty="0" smtClean="0"/>
              <a:t>EARTHING SHEET          – MOBILE CHARGING SOCKET </a:t>
            </a:r>
          </a:p>
          <a:p>
            <a:r>
              <a:rPr lang="en-US" b="1" dirty="0" smtClean="0"/>
              <a:t>USE BOX TECHNOLOGY  – FIRST AID KIT</a:t>
            </a:r>
            <a:endParaRPr lang="en-US" b="1" dirty="0"/>
          </a:p>
        </p:txBody>
      </p:sp>
    </p:spTree>
    <p:extLst>
      <p:ext uri="{BB962C8B-B14F-4D97-AF65-F5344CB8AC3E}">
        <p14:creationId xmlns:p14="http://schemas.microsoft.com/office/powerpoint/2010/main" val="1123891023"/>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7349" y="891901"/>
            <a:ext cx="3627281" cy="362728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8505" y="441139"/>
            <a:ext cx="4296982" cy="429698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441" y="318116"/>
            <a:ext cx="4631632" cy="4423163"/>
          </a:xfrm>
          <a:prstGeom prst="rect">
            <a:avLst/>
          </a:prstGeom>
        </p:spPr>
      </p:pic>
      <p:sp>
        <p:nvSpPr>
          <p:cNvPr id="7" name="TextBox 6"/>
          <p:cNvSpPr txBox="1"/>
          <p:nvPr/>
        </p:nvSpPr>
        <p:spPr>
          <a:xfrm>
            <a:off x="3326356" y="168830"/>
            <a:ext cx="4001724" cy="523220"/>
          </a:xfrm>
          <a:prstGeom prst="rect">
            <a:avLst/>
          </a:prstGeom>
          <a:solidFill>
            <a:schemeClr val="accent2">
              <a:lumMod val="60000"/>
              <a:lumOff val="40000"/>
            </a:schemeClr>
          </a:solidFill>
        </p:spPr>
        <p:txBody>
          <a:bodyPr wrap="square" rtlCol="0">
            <a:spAutoFit/>
          </a:bodyPr>
          <a:lstStyle/>
          <a:p>
            <a:r>
              <a:rPr lang="en-US" sz="2800" b="1" i="1" dirty="0" smtClean="0">
                <a:latin typeface="Arial" panose="020B0604020202020204" pitchFamily="34" charset="0"/>
                <a:cs typeface="Arial" panose="020B0604020202020204" pitchFamily="34" charset="0"/>
              </a:rPr>
              <a:t>HIGH SPEED MODELS</a:t>
            </a:r>
            <a:endParaRPr lang="en-US" sz="2800" b="1" i="1" dirty="0">
              <a:latin typeface="Arial" panose="020B0604020202020204" pitchFamily="34" charset="0"/>
              <a:cs typeface="Arial" panose="020B0604020202020204" pitchFamily="34" charset="0"/>
            </a:endParaRPr>
          </a:p>
        </p:txBody>
      </p:sp>
      <p:sp>
        <p:nvSpPr>
          <p:cNvPr id="9" name="TextBox 8"/>
          <p:cNvSpPr txBox="1"/>
          <p:nvPr/>
        </p:nvSpPr>
        <p:spPr>
          <a:xfrm>
            <a:off x="116441" y="4622274"/>
            <a:ext cx="5485869" cy="1938992"/>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Mileage (90 – 100 </a:t>
            </a:r>
            <a:r>
              <a:rPr lang="en-US" sz="2000" b="1" dirty="0" err="1" smtClean="0"/>
              <a:t>kms</a:t>
            </a:r>
            <a:r>
              <a:rPr lang="en-US" sz="2000" b="1" dirty="0" smtClean="0"/>
              <a:t>*)</a:t>
            </a:r>
          </a:p>
          <a:p>
            <a:pPr marL="342900" indent="-342900">
              <a:buFont typeface="Arial" panose="020B0604020202020204" pitchFamily="34" charset="0"/>
              <a:buChar char="•"/>
            </a:pPr>
            <a:r>
              <a:rPr lang="en-US" sz="2000" b="1" dirty="0" smtClean="0"/>
              <a:t>All Models In Four </a:t>
            </a:r>
            <a:r>
              <a:rPr lang="en-US" sz="2000" b="1" dirty="0" err="1" smtClean="0"/>
              <a:t>Colours</a:t>
            </a:r>
            <a:endParaRPr lang="en-US" sz="2000" b="1" dirty="0" smtClean="0"/>
          </a:p>
          <a:p>
            <a:pPr marL="342900" indent="-342900">
              <a:buFont typeface="Arial" panose="020B0604020202020204" pitchFamily="34" charset="0"/>
              <a:buChar char="•"/>
            </a:pPr>
            <a:r>
              <a:rPr lang="en-US" sz="2000" b="1" dirty="0" smtClean="0"/>
              <a:t>15 Degree Climbing Angle</a:t>
            </a:r>
          </a:p>
          <a:p>
            <a:pPr marL="342900" indent="-342900">
              <a:buFont typeface="Arial" panose="020B0604020202020204" pitchFamily="34" charset="0"/>
              <a:buChar char="•"/>
            </a:pPr>
            <a:r>
              <a:rPr lang="en-US" sz="2000" b="1" dirty="0" smtClean="0"/>
              <a:t>Led Display Panel</a:t>
            </a:r>
          </a:p>
          <a:p>
            <a:pPr marL="342900" indent="-342900">
              <a:buFont typeface="Arial" panose="020B0604020202020204" pitchFamily="34" charset="0"/>
              <a:buChar char="•"/>
            </a:pPr>
            <a:r>
              <a:rPr lang="en-US" sz="2000" b="1" dirty="0" smtClean="0"/>
              <a:t>Electronically Assisted Breaking System</a:t>
            </a:r>
          </a:p>
          <a:p>
            <a:pPr marL="342900" indent="-342900">
              <a:buFont typeface="Arial" panose="020B0604020202020204" pitchFamily="34" charset="0"/>
              <a:buChar char="•"/>
            </a:pPr>
            <a:r>
              <a:rPr lang="en-US" sz="2000" b="1" dirty="0" smtClean="0"/>
              <a:t>4 Speed modes (Eco/City/Thrust/Reverse)</a:t>
            </a:r>
            <a:endParaRPr lang="en-US" sz="2000" b="1" dirty="0"/>
          </a:p>
        </p:txBody>
      </p:sp>
      <p:sp>
        <p:nvSpPr>
          <p:cNvPr id="13" name="TextBox 12"/>
          <p:cNvSpPr txBox="1"/>
          <p:nvPr/>
        </p:nvSpPr>
        <p:spPr>
          <a:xfrm>
            <a:off x="6654085" y="4537522"/>
            <a:ext cx="5537915" cy="1938992"/>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USB Charging Port</a:t>
            </a:r>
          </a:p>
          <a:p>
            <a:pPr marL="342900" indent="-342900">
              <a:buFont typeface="Arial" panose="020B0604020202020204" pitchFamily="34" charset="0"/>
              <a:buChar char="•"/>
            </a:pPr>
            <a:r>
              <a:rPr lang="en-US" sz="2000" b="1" dirty="0" smtClean="0"/>
              <a:t>Max Speed (45-50kmph*)</a:t>
            </a:r>
          </a:p>
          <a:p>
            <a:pPr marL="342900" indent="-342900">
              <a:buFont typeface="Arial" panose="020B0604020202020204" pitchFamily="34" charset="0"/>
              <a:buChar char="•"/>
            </a:pPr>
            <a:r>
              <a:rPr lang="en-US" sz="2000" b="1" dirty="0" smtClean="0"/>
              <a:t>Side Stand Sensor</a:t>
            </a:r>
          </a:p>
          <a:p>
            <a:pPr marL="342900" indent="-342900">
              <a:buFont typeface="Arial" panose="020B0604020202020204" pitchFamily="34" charset="0"/>
              <a:buChar char="•"/>
            </a:pPr>
            <a:r>
              <a:rPr lang="en-US" sz="2000" b="1" dirty="0" smtClean="0"/>
              <a:t>Finance Facilities Available*</a:t>
            </a:r>
          </a:p>
          <a:p>
            <a:pPr marL="342900" indent="-342900">
              <a:buFont typeface="Arial" panose="020B0604020202020204" pitchFamily="34" charset="0"/>
              <a:buChar char="•"/>
            </a:pPr>
            <a:r>
              <a:rPr lang="en-US" sz="2000" b="1" dirty="0" smtClean="0"/>
              <a:t>BLDC Motor (1.8kw Peak)</a:t>
            </a:r>
          </a:p>
          <a:p>
            <a:pPr marL="342900" indent="-342900">
              <a:buFont typeface="Arial" panose="020B0604020202020204" pitchFamily="34" charset="0"/>
              <a:buChar char="•"/>
            </a:pPr>
            <a:r>
              <a:rPr lang="en-US" sz="2000" b="1" dirty="0" smtClean="0"/>
              <a:t>Central Locking System</a:t>
            </a:r>
          </a:p>
        </p:txBody>
      </p:sp>
      <p:cxnSp>
        <p:nvCxnSpPr>
          <p:cNvPr id="18" name="Straight Connector 17"/>
          <p:cNvCxnSpPr/>
          <p:nvPr/>
        </p:nvCxnSpPr>
        <p:spPr>
          <a:xfrm>
            <a:off x="0" y="4537522"/>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093" y="-128788"/>
            <a:ext cx="1523314" cy="1275008"/>
          </a:xfrm>
          <a:prstGeom prst="rect">
            <a:avLst/>
          </a:prstGeom>
        </p:spPr>
      </p:pic>
      <p:sp>
        <p:nvSpPr>
          <p:cNvPr id="21" name="TextBox 20"/>
          <p:cNvSpPr txBox="1"/>
          <p:nvPr/>
        </p:nvSpPr>
        <p:spPr>
          <a:xfrm>
            <a:off x="1483243" y="3957624"/>
            <a:ext cx="1843493" cy="584775"/>
          </a:xfrm>
          <a:prstGeom prst="rect">
            <a:avLst/>
          </a:prstGeom>
          <a:noFill/>
        </p:spPr>
        <p:txBody>
          <a:bodyPr wrap="square" rtlCol="0">
            <a:spAutoFit/>
          </a:bodyPr>
          <a:lstStyle/>
          <a:p>
            <a:r>
              <a:rPr lang="en-US" sz="3200" i="1" dirty="0" smtClean="0">
                <a:solidFill>
                  <a:schemeClr val="accent5"/>
                </a:solidFill>
              </a:rPr>
              <a:t>PANTHER</a:t>
            </a:r>
            <a:endParaRPr lang="en-US" sz="3200" i="1" dirty="0">
              <a:solidFill>
                <a:schemeClr val="accent5"/>
              </a:solidFill>
            </a:endParaRPr>
          </a:p>
        </p:txBody>
      </p:sp>
      <p:sp>
        <p:nvSpPr>
          <p:cNvPr id="22" name="TextBox 21"/>
          <p:cNvSpPr txBox="1"/>
          <p:nvPr/>
        </p:nvSpPr>
        <p:spPr>
          <a:xfrm>
            <a:off x="4825419" y="3947871"/>
            <a:ext cx="2160432" cy="584775"/>
          </a:xfrm>
          <a:prstGeom prst="rect">
            <a:avLst/>
          </a:prstGeom>
          <a:noFill/>
        </p:spPr>
        <p:txBody>
          <a:bodyPr wrap="square" rtlCol="0">
            <a:spAutoFit/>
          </a:bodyPr>
          <a:lstStyle/>
          <a:p>
            <a:r>
              <a:rPr lang="en-US" sz="3200" i="1" dirty="0" smtClean="0">
                <a:solidFill>
                  <a:schemeClr val="accent5"/>
                </a:solidFill>
              </a:rPr>
              <a:t>PANTHER +</a:t>
            </a:r>
            <a:endParaRPr lang="en-US" sz="3200" i="1" dirty="0">
              <a:solidFill>
                <a:schemeClr val="accent5"/>
              </a:solidFill>
            </a:endParaRPr>
          </a:p>
        </p:txBody>
      </p:sp>
      <p:sp>
        <p:nvSpPr>
          <p:cNvPr id="23" name="TextBox 22"/>
          <p:cNvSpPr txBox="1"/>
          <p:nvPr/>
        </p:nvSpPr>
        <p:spPr>
          <a:xfrm>
            <a:off x="8238600" y="3934407"/>
            <a:ext cx="2336030" cy="584775"/>
          </a:xfrm>
          <a:prstGeom prst="rect">
            <a:avLst/>
          </a:prstGeom>
          <a:noFill/>
        </p:spPr>
        <p:txBody>
          <a:bodyPr wrap="square" rtlCol="0">
            <a:spAutoFit/>
          </a:bodyPr>
          <a:lstStyle/>
          <a:p>
            <a:r>
              <a:rPr lang="en-US" sz="3200" i="1" dirty="0" smtClean="0">
                <a:solidFill>
                  <a:schemeClr val="accent5"/>
                </a:solidFill>
              </a:rPr>
              <a:t>ROAD KING</a:t>
            </a:r>
            <a:endParaRPr lang="en-US" sz="3200" i="1" dirty="0">
              <a:solidFill>
                <a:schemeClr val="accent5"/>
              </a:solidFill>
            </a:endParaRPr>
          </a:p>
        </p:txBody>
      </p:sp>
    </p:spTree>
    <p:extLst>
      <p:ext uri="{BB962C8B-B14F-4D97-AF65-F5344CB8AC3E}">
        <p14:creationId xmlns:p14="http://schemas.microsoft.com/office/powerpoint/2010/main" val="3343521571"/>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8294" y="3673697"/>
            <a:ext cx="4937968" cy="341370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73" y="-194325"/>
            <a:ext cx="4699317" cy="3322750"/>
          </a:xfrm>
          <a:prstGeom prst="rect">
            <a:avLst/>
          </a:prstGeom>
          <a:noFill/>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4146" y="1926331"/>
            <a:ext cx="4885253" cy="345421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093" y="-128788"/>
            <a:ext cx="1523314" cy="1275008"/>
          </a:xfrm>
          <a:prstGeom prst="rect">
            <a:avLst/>
          </a:prstGeom>
        </p:spPr>
      </p:pic>
      <p:sp>
        <p:nvSpPr>
          <p:cNvPr id="9" name="TextBox 8"/>
          <p:cNvSpPr txBox="1"/>
          <p:nvPr/>
        </p:nvSpPr>
        <p:spPr>
          <a:xfrm>
            <a:off x="3856830" y="1326524"/>
            <a:ext cx="8335170" cy="369332"/>
          </a:xfrm>
          <a:prstGeom prst="rect">
            <a:avLst/>
          </a:prstGeom>
          <a:solidFill>
            <a:srgbClr val="92D050"/>
          </a:solidFill>
        </p:spPr>
        <p:txBody>
          <a:bodyPr wrap="square" rtlCol="0">
            <a:spAutoFit/>
          </a:bodyPr>
          <a:lstStyle/>
          <a:p>
            <a:pPr algn="ctr"/>
            <a:r>
              <a:rPr lang="en-US" dirty="0" smtClean="0"/>
              <a:t>EASYGO PLUS</a:t>
            </a:r>
            <a:endParaRPr lang="en-US" dirty="0"/>
          </a:p>
        </p:txBody>
      </p:sp>
      <p:sp>
        <p:nvSpPr>
          <p:cNvPr id="10" name="TextBox 9"/>
          <p:cNvSpPr txBox="1"/>
          <p:nvPr/>
        </p:nvSpPr>
        <p:spPr>
          <a:xfrm>
            <a:off x="6206489" y="3116687"/>
            <a:ext cx="5985511" cy="369332"/>
          </a:xfrm>
          <a:prstGeom prst="rect">
            <a:avLst/>
          </a:prstGeom>
          <a:solidFill>
            <a:srgbClr val="00B0F0"/>
          </a:solidFill>
        </p:spPr>
        <p:txBody>
          <a:bodyPr wrap="square" rtlCol="0">
            <a:spAutoFit/>
          </a:bodyPr>
          <a:lstStyle/>
          <a:p>
            <a:pPr algn="ctr"/>
            <a:r>
              <a:rPr lang="en-US" dirty="0" smtClean="0"/>
              <a:t>FUTURE 2020</a:t>
            </a:r>
            <a:endParaRPr lang="en-US" dirty="0"/>
          </a:p>
        </p:txBody>
      </p:sp>
      <p:sp>
        <p:nvSpPr>
          <p:cNvPr id="11" name="TextBox 10"/>
          <p:cNvSpPr txBox="1"/>
          <p:nvPr/>
        </p:nvSpPr>
        <p:spPr>
          <a:xfrm>
            <a:off x="8742086" y="5215944"/>
            <a:ext cx="3449914" cy="369332"/>
          </a:xfrm>
          <a:prstGeom prst="rect">
            <a:avLst/>
          </a:prstGeom>
          <a:solidFill>
            <a:srgbClr val="FFC000"/>
          </a:solidFill>
        </p:spPr>
        <p:txBody>
          <a:bodyPr wrap="square" rtlCol="0">
            <a:spAutoFit/>
          </a:bodyPr>
          <a:lstStyle/>
          <a:p>
            <a:pPr algn="ctr"/>
            <a:r>
              <a:rPr lang="en-US" dirty="0" smtClean="0"/>
              <a:t>EASYGO PRO</a:t>
            </a:r>
            <a:endParaRPr lang="en-US" dirty="0"/>
          </a:p>
        </p:txBody>
      </p:sp>
      <p:sp>
        <p:nvSpPr>
          <p:cNvPr id="13" name="TextBox 12"/>
          <p:cNvSpPr txBox="1"/>
          <p:nvPr/>
        </p:nvSpPr>
        <p:spPr>
          <a:xfrm>
            <a:off x="309093" y="4618287"/>
            <a:ext cx="2488634" cy="369332"/>
          </a:xfrm>
          <a:prstGeom prst="rect">
            <a:avLst/>
          </a:prstGeom>
          <a:solidFill>
            <a:schemeClr val="accent3">
              <a:lumMod val="20000"/>
              <a:lumOff val="80000"/>
            </a:schemeClr>
          </a:solidFill>
        </p:spPr>
        <p:txBody>
          <a:bodyPr wrap="square" rtlCol="0">
            <a:spAutoFit/>
          </a:bodyPr>
          <a:lstStyle/>
          <a:p>
            <a:r>
              <a:rPr lang="en-US" dirty="0" smtClean="0"/>
              <a:t>Brand : Electric Green</a:t>
            </a:r>
            <a:endParaRPr lang="en-US" dirty="0"/>
          </a:p>
        </p:txBody>
      </p:sp>
      <p:sp>
        <p:nvSpPr>
          <p:cNvPr id="14" name="TextBox 13"/>
          <p:cNvSpPr txBox="1"/>
          <p:nvPr/>
        </p:nvSpPr>
        <p:spPr>
          <a:xfrm>
            <a:off x="309093" y="5031278"/>
            <a:ext cx="2640169" cy="369332"/>
          </a:xfrm>
          <a:prstGeom prst="rect">
            <a:avLst/>
          </a:prstGeom>
          <a:solidFill>
            <a:schemeClr val="accent3">
              <a:lumMod val="20000"/>
              <a:lumOff val="80000"/>
            </a:schemeClr>
          </a:solidFill>
        </p:spPr>
        <p:txBody>
          <a:bodyPr wrap="square" rtlCol="0">
            <a:spAutoFit/>
          </a:bodyPr>
          <a:lstStyle/>
          <a:p>
            <a:r>
              <a:rPr lang="en-US" dirty="0" smtClean="0"/>
              <a:t>Type : Low Speed</a:t>
            </a:r>
            <a:endParaRPr lang="en-US" dirty="0"/>
          </a:p>
        </p:txBody>
      </p:sp>
      <p:sp>
        <p:nvSpPr>
          <p:cNvPr id="15" name="TextBox 14"/>
          <p:cNvSpPr txBox="1"/>
          <p:nvPr/>
        </p:nvSpPr>
        <p:spPr>
          <a:xfrm>
            <a:off x="309093" y="5437703"/>
            <a:ext cx="3052293" cy="369332"/>
          </a:xfrm>
          <a:prstGeom prst="rect">
            <a:avLst/>
          </a:prstGeom>
          <a:solidFill>
            <a:schemeClr val="accent3">
              <a:lumMod val="20000"/>
              <a:lumOff val="80000"/>
            </a:schemeClr>
          </a:solidFill>
        </p:spPr>
        <p:txBody>
          <a:bodyPr wrap="square" rtlCol="0">
            <a:spAutoFit/>
          </a:bodyPr>
          <a:lstStyle/>
          <a:p>
            <a:r>
              <a:rPr lang="en-US" dirty="0" smtClean="0"/>
              <a:t>Max Speed : 25 km/</a:t>
            </a:r>
            <a:r>
              <a:rPr lang="en-US" dirty="0" err="1" smtClean="0"/>
              <a:t>hr</a:t>
            </a:r>
            <a:endParaRPr lang="en-US" dirty="0"/>
          </a:p>
        </p:txBody>
      </p:sp>
      <p:sp>
        <p:nvSpPr>
          <p:cNvPr id="16" name="TextBox 15"/>
          <p:cNvSpPr txBox="1"/>
          <p:nvPr/>
        </p:nvSpPr>
        <p:spPr>
          <a:xfrm>
            <a:off x="281829" y="5857261"/>
            <a:ext cx="3689455" cy="369332"/>
          </a:xfrm>
          <a:prstGeom prst="rect">
            <a:avLst/>
          </a:prstGeom>
          <a:solidFill>
            <a:schemeClr val="accent3">
              <a:lumMod val="20000"/>
              <a:lumOff val="80000"/>
            </a:schemeClr>
          </a:solidFill>
        </p:spPr>
        <p:txBody>
          <a:bodyPr wrap="square" rtlCol="0">
            <a:spAutoFit/>
          </a:bodyPr>
          <a:lstStyle/>
          <a:p>
            <a:r>
              <a:rPr lang="en-US" dirty="0" err="1" smtClean="0"/>
              <a:t>Colour</a:t>
            </a:r>
            <a:r>
              <a:rPr lang="en-US" dirty="0" smtClean="0"/>
              <a:t> : Silver, Red, Black, White</a:t>
            </a:r>
            <a:endParaRPr lang="en-US" dirty="0"/>
          </a:p>
        </p:txBody>
      </p:sp>
      <p:sp>
        <p:nvSpPr>
          <p:cNvPr id="18" name="TextBox 17"/>
          <p:cNvSpPr txBox="1"/>
          <p:nvPr/>
        </p:nvSpPr>
        <p:spPr>
          <a:xfrm>
            <a:off x="281829" y="6274828"/>
            <a:ext cx="4340180" cy="369332"/>
          </a:xfrm>
          <a:prstGeom prst="rect">
            <a:avLst/>
          </a:prstGeom>
          <a:solidFill>
            <a:schemeClr val="accent3">
              <a:lumMod val="20000"/>
              <a:lumOff val="80000"/>
            </a:schemeClr>
          </a:solidFill>
        </p:spPr>
        <p:txBody>
          <a:bodyPr wrap="square" rtlCol="0">
            <a:spAutoFit/>
          </a:bodyPr>
          <a:lstStyle/>
          <a:p>
            <a:r>
              <a:rPr lang="en-US" dirty="0" smtClean="0"/>
              <a:t>Battery Type : Lithium Ion &amp; Lead Acid</a:t>
            </a:r>
            <a:endParaRPr lang="en-US" dirty="0"/>
          </a:p>
        </p:txBody>
      </p:sp>
    </p:spTree>
    <p:extLst>
      <p:ext uri="{BB962C8B-B14F-4D97-AF65-F5344CB8AC3E}">
        <p14:creationId xmlns:p14="http://schemas.microsoft.com/office/powerpoint/2010/main" val="1968403552"/>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219717" y="68954"/>
            <a:ext cx="3479173" cy="347917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43944" y="-6066"/>
            <a:ext cx="5087155" cy="359697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4665" y="-94963"/>
            <a:ext cx="3888785" cy="3888785"/>
          </a:xfrm>
          <a:prstGeom prst="rect">
            <a:avLst/>
          </a:prstGeom>
        </p:spPr>
      </p:pic>
      <p:sp>
        <p:nvSpPr>
          <p:cNvPr id="6" name="TextBox 5"/>
          <p:cNvSpPr txBox="1"/>
          <p:nvPr/>
        </p:nvSpPr>
        <p:spPr>
          <a:xfrm>
            <a:off x="8757639" y="3610649"/>
            <a:ext cx="1300763" cy="400110"/>
          </a:xfrm>
          <a:prstGeom prst="rect">
            <a:avLst/>
          </a:prstGeom>
          <a:solidFill>
            <a:schemeClr val="accent3">
              <a:lumMod val="20000"/>
              <a:lumOff val="80000"/>
            </a:schemeClr>
          </a:solidFill>
        </p:spPr>
        <p:txBody>
          <a:bodyPr wrap="square" rtlCol="0">
            <a:spAutoFit/>
          </a:bodyPr>
          <a:lstStyle/>
          <a:p>
            <a:r>
              <a:rPr lang="en-US" sz="2000" b="1" dirty="0" smtClean="0">
                <a:latin typeface="Arial" panose="020B0604020202020204" pitchFamily="34" charset="0"/>
                <a:cs typeface="Arial" panose="020B0604020202020204" pitchFamily="34" charset="0"/>
              </a:rPr>
              <a:t>LOADER</a:t>
            </a:r>
            <a:endParaRPr lang="en-US" sz="2000" b="1" dirty="0">
              <a:latin typeface="Arial" panose="020B0604020202020204" pitchFamily="34" charset="0"/>
              <a:cs typeface="Arial" panose="020B0604020202020204" pitchFamily="34" charset="0"/>
            </a:endParaRPr>
          </a:p>
        </p:txBody>
      </p:sp>
      <p:sp>
        <p:nvSpPr>
          <p:cNvPr id="8" name="TextBox 7"/>
          <p:cNvSpPr txBox="1"/>
          <p:nvPr/>
        </p:nvSpPr>
        <p:spPr>
          <a:xfrm>
            <a:off x="978800" y="3541696"/>
            <a:ext cx="1017428" cy="400110"/>
          </a:xfrm>
          <a:prstGeom prst="rect">
            <a:avLst/>
          </a:prstGeom>
          <a:solidFill>
            <a:schemeClr val="accent3">
              <a:lumMod val="20000"/>
              <a:lumOff val="80000"/>
            </a:schemeClr>
          </a:solidFill>
        </p:spPr>
        <p:txBody>
          <a:bodyPr wrap="square" rtlCol="0">
            <a:spAutoFit/>
          </a:bodyPr>
          <a:lstStyle/>
          <a:p>
            <a:r>
              <a:rPr lang="en-US" sz="2000" b="1" dirty="0" smtClean="0">
                <a:latin typeface="Arial" panose="020B0604020202020204" pitchFamily="34" charset="0"/>
                <a:cs typeface="Arial" panose="020B0604020202020204" pitchFamily="34" charset="0"/>
              </a:rPr>
              <a:t>JUGNI</a:t>
            </a:r>
            <a:endParaRPr lang="en-US" sz="2000" b="1" dirty="0">
              <a:latin typeface="Arial" panose="020B0604020202020204" pitchFamily="34" charset="0"/>
              <a:cs typeface="Arial" panose="020B0604020202020204" pitchFamily="34" charset="0"/>
            </a:endParaRPr>
          </a:p>
        </p:txBody>
      </p:sp>
      <p:sp>
        <p:nvSpPr>
          <p:cNvPr id="9" name="TextBox 8"/>
          <p:cNvSpPr txBox="1"/>
          <p:nvPr/>
        </p:nvSpPr>
        <p:spPr>
          <a:xfrm>
            <a:off x="3876544" y="3593206"/>
            <a:ext cx="2477674" cy="400110"/>
          </a:xfrm>
          <a:prstGeom prst="rect">
            <a:avLst/>
          </a:prstGeom>
          <a:solidFill>
            <a:schemeClr val="accent3">
              <a:lumMod val="20000"/>
              <a:lumOff val="80000"/>
            </a:schemeClr>
          </a:solidFill>
        </p:spPr>
        <p:txBody>
          <a:bodyPr wrap="square" rtlCol="0">
            <a:spAutoFit/>
          </a:bodyPr>
          <a:lstStyle/>
          <a:p>
            <a:r>
              <a:rPr lang="en-US" sz="2000" b="1" dirty="0" smtClean="0">
                <a:latin typeface="Arial" panose="020B0604020202020204" pitchFamily="34" charset="0"/>
                <a:cs typeface="Arial" panose="020B0604020202020204" pitchFamily="34" charset="0"/>
              </a:rPr>
              <a:t>EASYGO CLASSIC</a:t>
            </a:r>
            <a:endParaRPr lang="en-US" sz="2000" b="1"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093" y="-128788"/>
            <a:ext cx="1523314" cy="1275008"/>
          </a:xfrm>
          <a:prstGeom prst="rect">
            <a:avLst/>
          </a:prstGeom>
        </p:spPr>
      </p:pic>
      <p:sp>
        <p:nvSpPr>
          <p:cNvPr id="11" name="TextBox 10"/>
          <p:cNvSpPr txBox="1"/>
          <p:nvPr/>
        </p:nvSpPr>
        <p:spPr>
          <a:xfrm>
            <a:off x="1035235" y="4615705"/>
            <a:ext cx="2488634" cy="369332"/>
          </a:xfrm>
          <a:prstGeom prst="rect">
            <a:avLst/>
          </a:prstGeom>
          <a:solidFill>
            <a:schemeClr val="accent3">
              <a:lumMod val="60000"/>
              <a:lumOff val="40000"/>
            </a:schemeClr>
          </a:solidFill>
        </p:spPr>
        <p:txBody>
          <a:bodyPr wrap="square" rtlCol="0">
            <a:spAutoFit/>
          </a:bodyPr>
          <a:lstStyle/>
          <a:p>
            <a:r>
              <a:rPr lang="en-US" dirty="0" smtClean="0"/>
              <a:t>Brand : Electric Green</a:t>
            </a:r>
            <a:endParaRPr lang="en-US" dirty="0"/>
          </a:p>
        </p:txBody>
      </p:sp>
      <p:sp>
        <p:nvSpPr>
          <p:cNvPr id="12" name="TextBox 11"/>
          <p:cNvSpPr txBox="1"/>
          <p:nvPr/>
        </p:nvSpPr>
        <p:spPr>
          <a:xfrm>
            <a:off x="5954971" y="4629447"/>
            <a:ext cx="2640169" cy="369332"/>
          </a:xfrm>
          <a:prstGeom prst="rect">
            <a:avLst/>
          </a:prstGeom>
          <a:solidFill>
            <a:schemeClr val="accent3">
              <a:lumMod val="60000"/>
              <a:lumOff val="40000"/>
            </a:schemeClr>
          </a:solidFill>
        </p:spPr>
        <p:txBody>
          <a:bodyPr wrap="square" rtlCol="0">
            <a:spAutoFit/>
          </a:bodyPr>
          <a:lstStyle/>
          <a:p>
            <a:r>
              <a:rPr lang="en-US" dirty="0" smtClean="0"/>
              <a:t>Type : Low Speed</a:t>
            </a:r>
            <a:endParaRPr lang="en-US" dirty="0"/>
          </a:p>
        </p:txBody>
      </p:sp>
      <p:sp>
        <p:nvSpPr>
          <p:cNvPr id="13" name="TextBox 12"/>
          <p:cNvSpPr txBox="1"/>
          <p:nvPr/>
        </p:nvSpPr>
        <p:spPr>
          <a:xfrm>
            <a:off x="1009481" y="5357847"/>
            <a:ext cx="3052293" cy="369332"/>
          </a:xfrm>
          <a:prstGeom prst="rect">
            <a:avLst/>
          </a:prstGeom>
          <a:solidFill>
            <a:schemeClr val="accent3">
              <a:lumMod val="60000"/>
              <a:lumOff val="40000"/>
            </a:schemeClr>
          </a:solidFill>
        </p:spPr>
        <p:txBody>
          <a:bodyPr wrap="square" rtlCol="0">
            <a:spAutoFit/>
          </a:bodyPr>
          <a:lstStyle/>
          <a:p>
            <a:r>
              <a:rPr lang="en-US" dirty="0" smtClean="0"/>
              <a:t>Max Speed : 25 km/</a:t>
            </a:r>
            <a:r>
              <a:rPr lang="en-US" dirty="0" err="1" smtClean="0"/>
              <a:t>hr</a:t>
            </a:r>
            <a:endParaRPr lang="en-US" dirty="0"/>
          </a:p>
        </p:txBody>
      </p:sp>
      <p:sp>
        <p:nvSpPr>
          <p:cNvPr id="14" name="TextBox 13"/>
          <p:cNvSpPr txBox="1"/>
          <p:nvPr/>
        </p:nvSpPr>
        <p:spPr>
          <a:xfrm>
            <a:off x="6004985" y="5326648"/>
            <a:ext cx="3689455" cy="369332"/>
          </a:xfrm>
          <a:prstGeom prst="rect">
            <a:avLst/>
          </a:prstGeom>
          <a:solidFill>
            <a:schemeClr val="accent3">
              <a:lumMod val="60000"/>
              <a:lumOff val="40000"/>
            </a:schemeClr>
          </a:solidFill>
        </p:spPr>
        <p:txBody>
          <a:bodyPr wrap="square" rtlCol="0">
            <a:spAutoFit/>
          </a:bodyPr>
          <a:lstStyle/>
          <a:p>
            <a:r>
              <a:rPr lang="en-US" dirty="0" err="1" smtClean="0"/>
              <a:t>Colour</a:t>
            </a:r>
            <a:r>
              <a:rPr lang="en-US" dirty="0" smtClean="0"/>
              <a:t> : Silver, Red, Black, White</a:t>
            </a:r>
            <a:endParaRPr lang="en-US" dirty="0"/>
          </a:p>
        </p:txBody>
      </p:sp>
      <p:sp>
        <p:nvSpPr>
          <p:cNvPr id="15" name="TextBox 14"/>
          <p:cNvSpPr txBox="1"/>
          <p:nvPr/>
        </p:nvSpPr>
        <p:spPr>
          <a:xfrm>
            <a:off x="1059494" y="6079061"/>
            <a:ext cx="4340180" cy="369332"/>
          </a:xfrm>
          <a:prstGeom prst="rect">
            <a:avLst/>
          </a:prstGeom>
          <a:solidFill>
            <a:schemeClr val="accent3">
              <a:lumMod val="60000"/>
              <a:lumOff val="40000"/>
            </a:schemeClr>
          </a:solidFill>
        </p:spPr>
        <p:txBody>
          <a:bodyPr wrap="square" rtlCol="0">
            <a:spAutoFit/>
          </a:bodyPr>
          <a:lstStyle/>
          <a:p>
            <a:r>
              <a:rPr lang="en-US" dirty="0" smtClean="0"/>
              <a:t>Battery Type : Lithium Ion &amp; Lead Acid</a:t>
            </a:r>
            <a:endParaRPr lang="en-US" dirty="0"/>
          </a:p>
        </p:txBody>
      </p:sp>
    </p:spTree>
    <p:extLst>
      <p:ext uri="{BB962C8B-B14F-4D97-AF65-F5344CB8AC3E}">
        <p14:creationId xmlns:p14="http://schemas.microsoft.com/office/powerpoint/2010/main" val="140588728"/>
      </p:ext>
    </p:extLst>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720</TotalTime>
  <Words>524</Words>
  <Application>Microsoft Office PowerPoint</Application>
  <PresentationFormat>Widescreen</PresentationFormat>
  <Paragraphs>87</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GO GREEN WITH  ELECTRIC GREEN</vt:lpstr>
      <vt:lpstr>About our Company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56</cp:revision>
  <dcterms:created xsi:type="dcterms:W3CDTF">2023-10-25T11:11:05Z</dcterms:created>
  <dcterms:modified xsi:type="dcterms:W3CDTF">2023-10-27T10:27:29Z</dcterms:modified>
</cp:coreProperties>
</file>